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8" r:id="rId4"/>
    <p:sldId id="265" r:id="rId5"/>
    <p:sldId id="269" r:id="rId6"/>
    <p:sldId id="271" r:id="rId7"/>
    <p:sldId id="272" r:id="rId8"/>
    <p:sldId id="267" r:id="rId9"/>
    <p:sldId id="270" r:id="rId1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0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50" autoAdjust="0"/>
    <p:restoredTop sz="94660"/>
  </p:normalViewPr>
  <p:slideViewPr>
    <p:cSldViewPr snapToGrid="0">
      <p:cViewPr varScale="1">
        <p:scale>
          <a:sx n="74" d="100"/>
          <a:sy n="74" d="100"/>
        </p:scale>
        <p:origin x="7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2592129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9/19/2017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AEB2B2-775A-498D-96BD-240F894F7D48}" type="datetimeFigureOut">
              <a:rPr lang="en-US" smtClean="0"/>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AEB2B2-775A-498D-96BD-240F894F7D48}" type="datetimeFigureOut">
              <a:rPr lang="en-US" smtClean="0"/>
              <a:t>9/19/2017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AEB2B2-775A-498D-96BD-240F894F7D48}" type="datetimeFigureOut">
              <a:rPr lang="en-US" smtClean="0"/>
              <a:t>9/19/2017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9/19/2017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9/19/2017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9/19/2017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3.xml"/><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lstStyle/>
          <a:p>
            <a:r>
              <a:rPr lang="en-US" b="1" i="1" dirty="0" smtClean="0">
                <a:solidFill>
                  <a:schemeClr val="accent6">
                    <a:lumMod val="75000"/>
                  </a:schemeClr>
                </a:solidFill>
              </a:rPr>
              <a:t>Woodland Public Schools</a:t>
            </a:r>
            <a:endParaRPr lang="en-US" b="1" i="1" dirty="0">
              <a:solidFill>
                <a:schemeClr val="accent6">
                  <a:lumMod val="75000"/>
                </a:schemeClr>
              </a:solidFill>
            </a:endParaRPr>
          </a:p>
        </p:txBody>
      </p:sp>
      <p:sp>
        <p:nvSpPr>
          <p:cNvPr id="3" name="Subtitle 2"/>
          <p:cNvSpPr>
            <a:spLocks noGrp="1"/>
          </p:cNvSpPr>
          <p:nvPr>
            <p:ph type="subTitle" idx="1"/>
          </p:nvPr>
        </p:nvSpPr>
        <p:spPr>
          <a:xfrm>
            <a:off x="1373745" y="3885373"/>
            <a:ext cx="9144000" cy="1655762"/>
          </a:xfrm>
        </p:spPr>
        <p:txBody>
          <a:bodyPr>
            <a:normAutofit/>
          </a:bodyPr>
          <a:lstStyle/>
          <a:p>
            <a:r>
              <a:rPr lang="en-US" sz="3600" dirty="0" smtClean="0">
                <a:solidFill>
                  <a:schemeClr val="accent6">
                    <a:lumMod val="75000"/>
                  </a:schemeClr>
                </a:solidFill>
              </a:rPr>
              <a:t>Facilities </a:t>
            </a:r>
            <a:r>
              <a:rPr lang="en-US" sz="3600" dirty="0">
                <a:solidFill>
                  <a:schemeClr val="accent6">
                    <a:lumMod val="75000"/>
                  </a:schemeClr>
                </a:solidFill>
              </a:rPr>
              <a:t>and </a:t>
            </a:r>
            <a:r>
              <a:rPr lang="en-US" sz="3600" dirty="0" smtClean="0">
                <a:solidFill>
                  <a:schemeClr val="accent6">
                    <a:lumMod val="75000"/>
                  </a:schemeClr>
                </a:solidFill>
              </a:rPr>
              <a:t>Safety </a:t>
            </a:r>
          </a:p>
          <a:p>
            <a:r>
              <a:rPr lang="en-US" sz="3600" dirty="0" smtClean="0">
                <a:solidFill>
                  <a:schemeClr val="accent6">
                    <a:lumMod val="75000"/>
                  </a:schemeClr>
                </a:solidFill>
              </a:rPr>
              <a:t>August 2017 Report </a:t>
            </a:r>
            <a:endParaRPr lang="en-US" sz="3600" dirty="0">
              <a:solidFill>
                <a:schemeClr val="accent6">
                  <a:lumMod val="75000"/>
                </a:schemeClr>
              </a:solidFill>
            </a:endParaRPr>
          </a:p>
        </p:txBody>
      </p:sp>
    </p:spTree>
    <p:extLst>
      <p:ext uri="{BB962C8B-B14F-4D97-AF65-F5344CB8AC3E}">
        <p14:creationId xmlns:p14="http://schemas.microsoft.com/office/powerpoint/2010/main" val="115624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107726" y="21104"/>
            <a:ext cx="11727957" cy="817916"/>
          </a:xfrm>
          <a:prstGeom prst="rect">
            <a:avLst/>
          </a:prstGeom>
        </p:spPr>
        <p:txBody>
          <a:bodyPr wrap="square">
            <a:spAutoFit/>
          </a:bodyPr>
          <a:lstStyle/>
          <a:p>
            <a:pPr>
              <a:lnSpc>
                <a:spcPct val="115000"/>
              </a:lnSpc>
            </a:pPr>
            <a:r>
              <a:rPr lang="en-US" sz="24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81575" y="705900"/>
            <a:ext cx="7963754" cy="4136517"/>
          </a:xfrm>
          <a:prstGeom prst="rect">
            <a:avLst/>
          </a:prstGeom>
        </p:spPr>
        <p:txBody>
          <a:bodyPr wrap="square">
            <a:spAutoFit/>
          </a:bodyPr>
          <a:lstStyle/>
          <a:p>
            <a:r>
              <a:rPr lang="en-US" u="sng" dirty="0" smtClean="0">
                <a:latin typeface="Calibri" panose="020F0502020204030204" pitchFamily="34" charset="0"/>
                <a:ea typeface="Calibri" panose="020F0502020204030204" pitchFamily="34" charset="0"/>
                <a:cs typeface="Times New Roman" panose="02020603050405020304" pitchFamily="18" charset="0"/>
              </a:rPr>
              <a:t>WPS Portable Rehabs</a:t>
            </a:r>
            <a:r>
              <a:rPr lang="en-US" dirty="0" smtClean="0"/>
              <a:t> </a:t>
            </a:r>
            <a:r>
              <a:rPr lang="en-US" dirty="0"/>
              <a:t>One of the biggest </a:t>
            </a:r>
            <a:r>
              <a:rPr lang="en-US" dirty="0" smtClean="0"/>
              <a:t>transformations </a:t>
            </a:r>
            <a:r>
              <a:rPr lang="en-US" dirty="0"/>
              <a:t>of the summer were the portables at </a:t>
            </a:r>
            <a:r>
              <a:rPr lang="en-US" dirty="0" smtClean="0"/>
              <a:t>WPS. </a:t>
            </a:r>
            <a:r>
              <a:rPr lang="en-US" dirty="0"/>
              <a:t>An amazing </a:t>
            </a:r>
            <a:r>
              <a:rPr lang="en-US" dirty="0" smtClean="0"/>
              <a:t>amount </a:t>
            </a:r>
            <a:r>
              <a:rPr lang="en-US" dirty="0"/>
              <a:t>of work was completed on these structures to bring them back to a satisfactory condition. Siding </a:t>
            </a:r>
            <a:r>
              <a:rPr lang="en-US" dirty="0" smtClean="0"/>
              <a:t>replacements, </a:t>
            </a:r>
            <a:r>
              <a:rPr lang="en-US" dirty="0"/>
              <a:t>fresh </a:t>
            </a:r>
            <a:r>
              <a:rPr lang="en-US" dirty="0" smtClean="0"/>
              <a:t>paint roofing and ramps were just the visible improvements. Behind </a:t>
            </a:r>
            <a:r>
              <a:rPr lang="en-US" dirty="0"/>
              <a:t>the scenes </a:t>
            </a:r>
            <a:r>
              <a:rPr lang="en-US" dirty="0" smtClean="0"/>
              <a:t>work included insulation replacement, pest mitigation and numerous </a:t>
            </a:r>
            <a:r>
              <a:rPr lang="en-US" dirty="0"/>
              <a:t>structural beam </a:t>
            </a:r>
            <a:r>
              <a:rPr lang="en-US" dirty="0" smtClean="0"/>
              <a:t>replacements. In some cases this required temporarily supporting the building on jacks to remove and replace structural beams destroyed from weather or insects. P8/9, the most severely damaged building has a new lease on life and will provide many years service to the district. It is currently housing LCC and a new ECEAP class starts in September. </a:t>
            </a:r>
            <a:endParaRPr lang="en-US" dirty="0"/>
          </a:p>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u="sng"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9178" y="705900"/>
            <a:ext cx="3416505" cy="2562379"/>
          </a:xfrm>
          <a:prstGeom prst="rect">
            <a:avLst/>
          </a:prstGeom>
          <a:ln>
            <a:solidFill>
              <a:schemeClr val="tx1">
                <a:lumMod val="65000"/>
                <a:lumOff val="35000"/>
              </a:schemeClr>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9734" y="4096671"/>
            <a:ext cx="2660363" cy="2388755"/>
          </a:xfrm>
          <a:prstGeom prst="rect">
            <a:avLst/>
          </a:prstGeom>
          <a:ln>
            <a:solidFill>
              <a:schemeClr val="tx1">
                <a:lumMod val="65000"/>
                <a:lumOff val="35000"/>
              </a:schemeClr>
            </a:solidFill>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776" y="4096673"/>
            <a:ext cx="2120109" cy="2388753"/>
          </a:xfrm>
          <a:prstGeom prst="rect">
            <a:avLst/>
          </a:prstGeom>
          <a:ln>
            <a:solidFill>
              <a:schemeClr val="tx1">
                <a:lumMod val="65000"/>
                <a:lumOff val="35000"/>
              </a:schemeClr>
            </a:solidFill>
          </a:ln>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9517" y="4096670"/>
            <a:ext cx="2663044" cy="2388755"/>
          </a:xfrm>
          <a:prstGeom prst="rect">
            <a:avLst/>
          </a:prstGeom>
          <a:ln>
            <a:solidFill>
              <a:schemeClr val="tx1">
                <a:lumMod val="65000"/>
                <a:lumOff val="35000"/>
              </a:schemeClr>
            </a:solidFill>
          </a:ln>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19178" y="3728783"/>
            <a:ext cx="3387535" cy="2843026"/>
          </a:xfrm>
          <a:prstGeom prst="rect">
            <a:avLst/>
          </a:prstGeom>
          <a:ln>
            <a:solidFill>
              <a:schemeClr val="tx1">
                <a:lumMod val="65000"/>
                <a:lumOff val="35000"/>
              </a:schemeClr>
            </a:solidFill>
          </a:ln>
        </p:spPr>
      </p:pic>
      <p:sp>
        <p:nvSpPr>
          <p:cNvPr id="15" name="TextBox 14"/>
          <p:cNvSpPr txBox="1"/>
          <p:nvPr/>
        </p:nvSpPr>
        <p:spPr>
          <a:xfrm>
            <a:off x="9450727" y="245396"/>
            <a:ext cx="1228221" cy="369332"/>
          </a:xfrm>
          <a:prstGeom prst="rect">
            <a:avLst/>
          </a:prstGeom>
          <a:noFill/>
        </p:spPr>
        <p:txBody>
          <a:bodyPr wrap="none" rtlCol="0">
            <a:spAutoFit/>
          </a:bodyPr>
          <a:lstStyle/>
          <a:p>
            <a:r>
              <a:rPr lang="en-US" dirty="0" smtClean="0"/>
              <a:t>Post Rehab</a:t>
            </a:r>
            <a:endParaRPr lang="en-US" dirty="0"/>
          </a:p>
        </p:txBody>
      </p:sp>
      <p:sp>
        <p:nvSpPr>
          <p:cNvPr id="16" name="TextBox 15"/>
          <p:cNvSpPr txBox="1"/>
          <p:nvPr/>
        </p:nvSpPr>
        <p:spPr>
          <a:xfrm>
            <a:off x="9450726" y="3359451"/>
            <a:ext cx="1228221" cy="369332"/>
          </a:xfrm>
          <a:prstGeom prst="rect">
            <a:avLst/>
          </a:prstGeom>
          <a:noFill/>
        </p:spPr>
        <p:txBody>
          <a:bodyPr wrap="none" rtlCol="0">
            <a:spAutoFit/>
          </a:bodyPr>
          <a:lstStyle/>
          <a:p>
            <a:r>
              <a:rPr lang="en-US" dirty="0" smtClean="0"/>
              <a:t>Post Rehab</a:t>
            </a:r>
            <a:endParaRPr lang="en-US" dirty="0"/>
          </a:p>
        </p:txBody>
      </p:sp>
      <p:sp>
        <p:nvSpPr>
          <p:cNvPr id="17" name="TextBox 16"/>
          <p:cNvSpPr txBox="1"/>
          <p:nvPr/>
        </p:nvSpPr>
        <p:spPr>
          <a:xfrm>
            <a:off x="1429182" y="3748451"/>
            <a:ext cx="4013215" cy="369332"/>
          </a:xfrm>
          <a:prstGeom prst="rect">
            <a:avLst/>
          </a:prstGeom>
          <a:noFill/>
        </p:spPr>
        <p:txBody>
          <a:bodyPr wrap="none" rtlCol="0">
            <a:spAutoFit/>
          </a:bodyPr>
          <a:lstStyle/>
          <a:p>
            <a:r>
              <a:rPr lang="en-US" dirty="0" smtClean="0"/>
              <a:t>Typical portable damage encountered   </a:t>
            </a:r>
            <a:endParaRPr lang="en-US" dirty="0"/>
          </a:p>
        </p:txBody>
      </p:sp>
    </p:spTree>
    <p:extLst>
      <p:ext uri="{BB962C8B-B14F-4D97-AF65-F5344CB8AC3E}">
        <p14:creationId xmlns:p14="http://schemas.microsoft.com/office/powerpoint/2010/main" val="32376881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605" y="50971"/>
            <a:ext cx="11727957" cy="817916"/>
          </a:xfrm>
          <a:prstGeom prst="rect">
            <a:avLst/>
          </a:prstGeom>
        </p:spPr>
        <p:txBody>
          <a:bodyPr wrap="square">
            <a:spAutoFit/>
          </a:bodyPr>
          <a:lstStyle/>
          <a:p>
            <a:pPr>
              <a:lnSpc>
                <a:spcPct val="115000"/>
              </a:lnSpc>
            </a:pPr>
            <a:r>
              <a:rPr lang="en-US" sz="24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2"/>
          <a:stretch>
            <a:fillRect/>
          </a:stretch>
        </p:blipFill>
        <p:spPr>
          <a:xfrm>
            <a:off x="8128000" y="459929"/>
            <a:ext cx="3192530" cy="2392928"/>
          </a:xfrm>
          <a:prstGeom prst="rect">
            <a:avLst/>
          </a:prstGeom>
          <a:ln>
            <a:solidFill>
              <a:srgbClr val="60605E"/>
            </a:solidFill>
          </a:ln>
        </p:spPr>
      </p:pic>
      <p:sp>
        <p:nvSpPr>
          <p:cNvPr id="15" name="TextBox 14"/>
          <p:cNvSpPr txBox="1"/>
          <p:nvPr/>
        </p:nvSpPr>
        <p:spPr>
          <a:xfrm>
            <a:off x="120604" y="605760"/>
            <a:ext cx="7895979" cy="2585323"/>
          </a:xfrm>
          <a:prstGeom prst="rect">
            <a:avLst/>
          </a:prstGeom>
          <a:noFill/>
        </p:spPr>
        <p:txBody>
          <a:bodyPr wrap="square" rtlCol="0">
            <a:spAutoFit/>
          </a:bodyPr>
          <a:lstStyle/>
          <a:p>
            <a:pPr algn="just"/>
            <a:r>
              <a:rPr lang="en-US" u="sng" dirty="0" smtClean="0"/>
              <a:t>LED Lighting </a:t>
            </a:r>
            <a:r>
              <a:rPr lang="en-US" dirty="0" smtClean="0"/>
              <a:t>LED lights were installed in the Yellow and Green halls of WMS. A total of 360 lamps were replaced (170 fixtures). The ballast were removed and two 14 watt LED lamps were installed on each fixture. The old fixture had two 32 watt lamps and a ballast that draws approximately 10 % of the total applied power. This represents an impressive 60 % reduction in power consumption per fixture. Additional benefits include reduced maintenance cost due to no ballast and an impressive lamp life of 50,000 hours. Additionally the light projected by the LED lamps is focused light with a whiter color, improving the overall appearance, giving the halls a fresh crisper look.   </a:t>
            </a:r>
            <a:endParaRPr lang="en-US" dirty="0"/>
          </a:p>
        </p:txBody>
      </p:sp>
      <p:sp>
        <p:nvSpPr>
          <p:cNvPr id="16" name="TextBox 15"/>
          <p:cNvSpPr txBox="1"/>
          <p:nvPr/>
        </p:nvSpPr>
        <p:spPr>
          <a:xfrm>
            <a:off x="7338810" y="3745872"/>
            <a:ext cx="4380963" cy="3139321"/>
          </a:xfrm>
          <a:prstGeom prst="rect">
            <a:avLst/>
          </a:prstGeom>
          <a:noFill/>
        </p:spPr>
        <p:txBody>
          <a:bodyPr wrap="square" rtlCol="0">
            <a:spAutoFit/>
          </a:bodyPr>
          <a:lstStyle/>
          <a:p>
            <a:pPr algn="just"/>
            <a:r>
              <a:rPr lang="en-US" u="sng" dirty="0" smtClean="0"/>
              <a:t>High School Irrigation System</a:t>
            </a:r>
            <a:r>
              <a:rPr lang="en-US" dirty="0" smtClean="0"/>
              <a:t> Since </a:t>
            </a:r>
            <a:r>
              <a:rPr lang="en-US" dirty="0"/>
              <a:t>the installation of the sprinkler system at WHS we have struggled to get the system to run </a:t>
            </a:r>
            <a:r>
              <a:rPr lang="en-US" dirty="0" smtClean="0"/>
              <a:t>as </a:t>
            </a:r>
            <a:r>
              <a:rPr lang="en-US" dirty="0"/>
              <a:t>designed. </a:t>
            </a:r>
            <a:r>
              <a:rPr lang="en-US" dirty="0" smtClean="0"/>
              <a:t>This resulted in loosing and stressing some of the plants and ground cover. Repeated electrical faults </a:t>
            </a:r>
            <a:r>
              <a:rPr lang="en-US" dirty="0"/>
              <a:t>in the booster system were found to be </a:t>
            </a:r>
            <a:r>
              <a:rPr lang="en-US" dirty="0" smtClean="0"/>
              <a:t>the source of the problem. </a:t>
            </a:r>
            <a:r>
              <a:rPr lang="en-US" dirty="0"/>
              <a:t>Working with the OEM, we were able to </a:t>
            </a:r>
            <a:r>
              <a:rPr lang="en-US" dirty="0" smtClean="0"/>
              <a:t>isolate the fault which led to </a:t>
            </a:r>
            <a:r>
              <a:rPr lang="en-US" dirty="0"/>
              <a:t>an </a:t>
            </a:r>
            <a:r>
              <a:rPr lang="en-US" dirty="0" smtClean="0"/>
              <a:t>almost immediate recovery the grounds.</a:t>
            </a:r>
            <a:endParaRPr lang="en-US" dirty="0"/>
          </a:p>
          <a:p>
            <a:r>
              <a:rPr lang="en-US" dirty="0" smtClean="0"/>
              <a:t> </a:t>
            </a:r>
            <a:endParaRPr lang="en-US" dirty="0"/>
          </a:p>
        </p:txBody>
      </p:sp>
      <p:sp>
        <p:nvSpPr>
          <p:cNvPr id="17" name="TextBox 16"/>
          <p:cNvSpPr txBox="1"/>
          <p:nvPr/>
        </p:nvSpPr>
        <p:spPr>
          <a:xfrm>
            <a:off x="914400" y="4906850"/>
            <a:ext cx="1970411" cy="369332"/>
          </a:xfrm>
          <a:prstGeom prst="rect">
            <a:avLst/>
          </a:prstGeom>
          <a:noFill/>
        </p:spPr>
        <p:txBody>
          <a:bodyPr wrap="none" rtlCol="0">
            <a:spAutoFit/>
          </a:bodyPr>
          <a:lstStyle/>
          <a:p>
            <a:r>
              <a:rPr lang="en-US" dirty="0" smtClean="0"/>
              <a:t>Irrigation pump pic</a:t>
            </a:r>
            <a:endParaRPr lang="en-US" dirty="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052" y="4006301"/>
            <a:ext cx="3218446" cy="2539761"/>
          </a:xfrm>
          <a:prstGeom prst="rect">
            <a:avLst/>
          </a:prstGeom>
          <a:ln>
            <a:solidFill>
              <a:srgbClr val="60605E"/>
            </a:solidFill>
          </a:ln>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603" y="4006300"/>
            <a:ext cx="3386348" cy="2539761"/>
          </a:xfrm>
          <a:prstGeom prst="rect">
            <a:avLst/>
          </a:prstGeom>
          <a:ln>
            <a:solidFill>
              <a:srgbClr val="60605E"/>
            </a:solidFill>
          </a:ln>
        </p:spPr>
      </p:pic>
      <p:sp>
        <p:nvSpPr>
          <p:cNvPr id="20" name="TextBox 19"/>
          <p:cNvSpPr txBox="1"/>
          <p:nvPr/>
        </p:nvSpPr>
        <p:spPr>
          <a:xfrm>
            <a:off x="648361" y="3561206"/>
            <a:ext cx="2330831" cy="369332"/>
          </a:xfrm>
          <a:prstGeom prst="rect">
            <a:avLst/>
          </a:prstGeom>
          <a:noFill/>
        </p:spPr>
        <p:txBody>
          <a:bodyPr wrap="none" rtlCol="0">
            <a:spAutoFit/>
          </a:bodyPr>
          <a:lstStyle/>
          <a:p>
            <a:r>
              <a:rPr lang="en-US" dirty="0" smtClean="0"/>
              <a:t>Faulty Frequency Drive</a:t>
            </a:r>
            <a:endParaRPr lang="en-US" dirty="0"/>
          </a:p>
        </p:txBody>
      </p:sp>
      <p:sp>
        <p:nvSpPr>
          <p:cNvPr id="38" name="TextBox 37"/>
          <p:cNvSpPr txBox="1"/>
          <p:nvPr/>
        </p:nvSpPr>
        <p:spPr>
          <a:xfrm>
            <a:off x="4494824" y="3523693"/>
            <a:ext cx="1984902" cy="369332"/>
          </a:xfrm>
          <a:prstGeom prst="rect">
            <a:avLst/>
          </a:prstGeom>
          <a:noFill/>
        </p:spPr>
        <p:txBody>
          <a:bodyPr wrap="none" rtlCol="0">
            <a:spAutoFit/>
          </a:bodyPr>
          <a:lstStyle/>
          <a:p>
            <a:r>
              <a:rPr lang="en-US" dirty="0" smtClean="0"/>
              <a:t>Recovered grounds</a:t>
            </a:r>
            <a:endParaRPr lang="en-US" dirty="0"/>
          </a:p>
        </p:txBody>
      </p:sp>
    </p:spTree>
    <p:extLst>
      <p:ext uri="{BB962C8B-B14F-4D97-AF65-F5344CB8AC3E}">
        <p14:creationId xmlns:p14="http://schemas.microsoft.com/office/powerpoint/2010/main" val="1308646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4696" y="166341"/>
            <a:ext cx="3504677" cy="461665"/>
          </a:xfrm>
          <a:prstGeom prst="rect">
            <a:avLst/>
          </a:prstGeom>
          <a:noFill/>
        </p:spPr>
        <p:txBody>
          <a:bodyPr wrap="none" rtlCol="0">
            <a:spAutoFit/>
          </a:bodyPr>
          <a:lstStyle/>
          <a:p>
            <a:r>
              <a:rPr lang="en-US" sz="2400" i="1" dirty="0" smtClean="0"/>
              <a:t>Facilities Report Continued</a:t>
            </a:r>
            <a:endParaRPr lang="en-US" sz="2400" i="1" dirty="0"/>
          </a:p>
        </p:txBody>
      </p:sp>
      <p:sp>
        <p:nvSpPr>
          <p:cNvPr id="7" name="Rectangle 6"/>
          <p:cNvSpPr/>
          <p:nvPr/>
        </p:nvSpPr>
        <p:spPr>
          <a:xfrm>
            <a:off x="153125" y="673742"/>
            <a:ext cx="7939338" cy="4233467"/>
          </a:xfrm>
          <a:prstGeom prst="rect">
            <a:avLst/>
          </a:prstGeom>
        </p:spPr>
        <p:txBody>
          <a:bodyPr wrap="square">
            <a:spAutoFit/>
          </a:bodyPr>
          <a:lstStyle/>
          <a:p>
            <a:pPr>
              <a:lnSpc>
                <a:spcPct val="115000"/>
              </a:lnSpc>
            </a:pPr>
            <a:r>
              <a:rPr lang="en-US" u="sng" dirty="0" smtClean="0">
                <a:latin typeface="Calibri" panose="020F0502020204030204" pitchFamily="34" charset="0"/>
                <a:ea typeface="Calibri" panose="020F0502020204030204" pitchFamily="34" charset="0"/>
                <a:cs typeface="Times New Roman" panose="02020603050405020304" pitchFamily="18" charset="0"/>
              </a:rPr>
              <a:t>WIS Portables </a:t>
            </a:r>
          </a:p>
          <a:p>
            <a:pPr>
              <a:lnSpc>
                <a:spcPct val="115000"/>
              </a:lnSpc>
            </a:pPr>
            <a:r>
              <a:rPr lang="en-US" dirty="0" smtClean="0">
                <a:latin typeface="Calibri" panose="020F0502020204030204" pitchFamily="34" charset="0"/>
                <a:ea typeface="Calibri" panose="020F0502020204030204" pitchFamily="34" charset="0"/>
                <a:cs typeface="Times New Roman" panose="02020603050405020304" pitchFamily="18" charset="0"/>
              </a:rPr>
              <a:t>The new portables were delivered 26 June, 3 days after school let out. The site was prepped before their arrival for electrical, data, simplex, sewer, water and fire safety. After the buildings were positioned, the following weeks included carpet install, installation life safety devices, furniture, ramps, projectors and final utility terminations. Final occupancy permit was received 7 days prior to kids arriving. The teachers added their personal touches and created fantastic spaces for our kids to thrive.    </a:t>
            </a: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u="sng"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Picture 3"/>
          <p:cNvPicPr>
            <a:picLocks noChangeAspect="1"/>
          </p:cNvPicPr>
          <p:nvPr/>
        </p:nvPicPr>
        <p:blipFill>
          <a:blip r:embed="rId2"/>
          <a:stretch>
            <a:fillRect/>
          </a:stretch>
        </p:blipFill>
        <p:spPr>
          <a:xfrm>
            <a:off x="3940042" y="3111921"/>
            <a:ext cx="2623384" cy="3049024"/>
          </a:xfrm>
          <a:prstGeom prst="rect">
            <a:avLst/>
          </a:prstGeom>
          <a:ln>
            <a:solidFill>
              <a:schemeClr val="tx1">
                <a:lumMod val="65000"/>
                <a:lumOff val="35000"/>
              </a:schemeClr>
            </a:solidFill>
          </a:ln>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609" y="3308226"/>
            <a:ext cx="2625150" cy="2656415"/>
          </a:xfrm>
          <a:prstGeom prst="rect">
            <a:avLst/>
          </a:prstGeom>
          <a:ln>
            <a:solidFill>
              <a:schemeClr val="tx1">
                <a:lumMod val="65000"/>
                <a:lumOff val="35000"/>
              </a:schemeClr>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2710" y="3308226"/>
            <a:ext cx="3856836" cy="2515004"/>
          </a:xfrm>
          <a:prstGeom prst="rect">
            <a:avLst/>
          </a:prstGeom>
          <a:ln>
            <a:solidFill>
              <a:srgbClr val="60605E"/>
            </a:solidFill>
          </a:ln>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8054" y="459469"/>
            <a:ext cx="3196108" cy="2397081"/>
          </a:xfrm>
          <a:prstGeom prst="rect">
            <a:avLst/>
          </a:prstGeom>
          <a:ln>
            <a:solidFill>
              <a:srgbClr val="60605E"/>
            </a:solidFill>
          </a:ln>
        </p:spPr>
      </p:pic>
      <p:sp>
        <p:nvSpPr>
          <p:cNvPr id="12" name="TextBox 11"/>
          <p:cNvSpPr txBox="1"/>
          <p:nvPr/>
        </p:nvSpPr>
        <p:spPr>
          <a:xfrm>
            <a:off x="361040" y="5992121"/>
            <a:ext cx="3014287" cy="369332"/>
          </a:xfrm>
          <a:prstGeom prst="rect">
            <a:avLst/>
          </a:prstGeom>
          <a:noFill/>
        </p:spPr>
        <p:txBody>
          <a:bodyPr wrap="none" rtlCol="0">
            <a:spAutoFit/>
          </a:bodyPr>
          <a:lstStyle/>
          <a:p>
            <a:r>
              <a:rPr lang="en-US" dirty="0" smtClean="0"/>
              <a:t>Preparing utilities 8 feet down</a:t>
            </a:r>
            <a:endParaRPr lang="en-US" dirty="0"/>
          </a:p>
        </p:txBody>
      </p:sp>
      <p:sp>
        <p:nvSpPr>
          <p:cNvPr id="13" name="TextBox 12"/>
          <p:cNvSpPr txBox="1"/>
          <p:nvPr/>
        </p:nvSpPr>
        <p:spPr>
          <a:xfrm>
            <a:off x="3841811" y="6228739"/>
            <a:ext cx="3014415" cy="369332"/>
          </a:xfrm>
          <a:prstGeom prst="rect">
            <a:avLst/>
          </a:prstGeom>
          <a:noFill/>
        </p:spPr>
        <p:txBody>
          <a:bodyPr wrap="none" rtlCol="0">
            <a:spAutoFit/>
          </a:bodyPr>
          <a:lstStyle/>
          <a:p>
            <a:r>
              <a:rPr lang="en-US" dirty="0" smtClean="0"/>
              <a:t>Positioning the first portable  </a:t>
            </a:r>
            <a:endParaRPr lang="en-US" dirty="0"/>
          </a:p>
        </p:txBody>
      </p:sp>
      <p:sp>
        <p:nvSpPr>
          <p:cNvPr id="14" name="TextBox 13"/>
          <p:cNvSpPr txBox="1"/>
          <p:nvPr/>
        </p:nvSpPr>
        <p:spPr>
          <a:xfrm>
            <a:off x="7322710" y="5905574"/>
            <a:ext cx="3856836" cy="646331"/>
          </a:xfrm>
          <a:prstGeom prst="rect">
            <a:avLst/>
          </a:prstGeom>
          <a:noFill/>
        </p:spPr>
        <p:txBody>
          <a:bodyPr wrap="square" rtlCol="0">
            <a:spAutoFit/>
          </a:bodyPr>
          <a:lstStyle/>
          <a:p>
            <a:r>
              <a:rPr lang="en-US" dirty="0" smtClean="0"/>
              <a:t>Portable 4 set up and ready for kids!! Great job </a:t>
            </a:r>
            <a:r>
              <a:rPr lang="en-US" dirty="0" smtClean="0"/>
              <a:t>Amy!</a:t>
            </a:r>
            <a:endParaRPr lang="en-US" dirty="0"/>
          </a:p>
        </p:txBody>
      </p:sp>
      <p:sp>
        <p:nvSpPr>
          <p:cNvPr id="15" name="TextBox 14"/>
          <p:cNvSpPr txBox="1"/>
          <p:nvPr/>
        </p:nvSpPr>
        <p:spPr>
          <a:xfrm>
            <a:off x="8761731" y="2856550"/>
            <a:ext cx="2882431" cy="369332"/>
          </a:xfrm>
          <a:prstGeom prst="rect">
            <a:avLst/>
          </a:prstGeom>
          <a:noFill/>
        </p:spPr>
        <p:txBody>
          <a:bodyPr wrap="square" rtlCol="0">
            <a:spAutoFit/>
          </a:bodyPr>
          <a:lstStyle/>
          <a:p>
            <a:r>
              <a:rPr lang="en-US" dirty="0" smtClean="0"/>
              <a:t>Portable classrooms PO1/2 </a:t>
            </a:r>
            <a:endParaRPr lang="en-US" dirty="0"/>
          </a:p>
        </p:txBody>
      </p:sp>
    </p:spTree>
    <p:extLst>
      <p:ext uri="{BB962C8B-B14F-4D97-AF65-F5344CB8AC3E}">
        <p14:creationId xmlns:p14="http://schemas.microsoft.com/office/powerpoint/2010/main" val="2804443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0944" y="168412"/>
            <a:ext cx="3504677" cy="461665"/>
          </a:xfrm>
          <a:prstGeom prst="rect">
            <a:avLst/>
          </a:prstGeom>
          <a:noFill/>
        </p:spPr>
        <p:txBody>
          <a:bodyPr wrap="none" rtlCol="0">
            <a:spAutoFit/>
          </a:bodyPr>
          <a:lstStyle/>
          <a:p>
            <a:r>
              <a:rPr lang="en-US" sz="2400" i="1" dirty="0" smtClean="0"/>
              <a:t>Facilities Report Continued</a:t>
            </a:r>
            <a:endParaRPr lang="en-US" sz="2400" i="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5918" y="399245"/>
            <a:ext cx="3487420" cy="2615565"/>
          </a:xfrm>
          <a:prstGeom prst="rect">
            <a:avLst/>
          </a:prstGeom>
          <a:ln>
            <a:solidFill>
              <a:srgbClr val="60605E"/>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1047" y="3285751"/>
            <a:ext cx="3487420" cy="2637941"/>
          </a:xfrm>
          <a:prstGeom prst="rect">
            <a:avLst/>
          </a:prstGeom>
          <a:ln>
            <a:solidFill>
              <a:srgbClr val="60605E"/>
            </a:solidFill>
          </a:ln>
        </p:spPr>
      </p:pic>
      <p:sp>
        <p:nvSpPr>
          <p:cNvPr id="7" name="Rectangle 6"/>
          <p:cNvSpPr/>
          <p:nvPr/>
        </p:nvSpPr>
        <p:spPr>
          <a:xfrm>
            <a:off x="600208" y="489396"/>
            <a:ext cx="6903076" cy="2640723"/>
          </a:xfrm>
          <a:prstGeom prst="rect">
            <a:avLst/>
          </a:prstGeom>
        </p:spPr>
        <p:txBody>
          <a:bodyPr wrap="square">
            <a:spAutoFit/>
          </a:bodyPr>
          <a:lstStyle/>
          <a:p>
            <a:pPr>
              <a:lnSpc>
                <a:spcPct val="115000"/>
              </a:lnSpc>
            </a:pPr>
            <a:endParaRPr lang="en-US" u="sng"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u="sng" dirty="0" smtClean="0">
                <a:latin typeface="Calibri" panose="020F0502020204030204" pitchFamily="34" charset="0"/>
                <a:ea typeface="Calibri" panose="020F0502020204030204" pitchFamily="34" charset="0"/>
                <a:cs typeface="Times New Roman" panose="02020603050405020304" pitchFamily="18" charset="0"/>
              </a:rPr>
              <a:t>Security Camera Install</a:t>
            </a:r>
            <a:r>
              <a:rPr lang="en-US" dirty="0" smtClean="0">
                <a:latin typeface="Calibri" panose="020F0502020204030204" pitchFamily="34" charset="0"/>
                <a:ea typeface="Calibri" panose="020F0502020204030204" pitchFamily="34" charset="0"/>
                <a:cs typeface="Times New Roman" panose="02020603050405020304" pitchFamily="18" charset="0"/>
              </a:rPr>
              <a:t> Camera systems were installed at WMS and WIS. A total of 79 cameras were installed 53 at WMS ad 26 at WIS. The camera system is on line but requires a software interface to become accessible by admin staff. I expect this to be completed by the time this report is issued. Cameras were placed strategically in each hallway at each school and at exterior locations to enhance safety and security.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Picture 4"/>
          <p:cNvPicPr>
            <a:picLocks noChangeAspect="1"/>
          </p:cNvPicPr>
          <p:nvPr/>
        </p:nvPicPr>
        <p:blipFill>
          <a:blip r:embed="rId4"/>
          <a:stretch>
            <a:fillRect/>
          </a:stretch>
        </p:blipFill>
        <p:spPr>
          <a:xfrm>
            <a:off x="526424" y="3285750"/>
            <a:ext cx="3525322" cy="2637941"/>
          </a:xfrm>
          <a:prstGeom prst="rect">
            <a:avLst/>
          </a:prstGeom>
          <a:ln>
            <a:solidFill>
              <a:srgbClr val="60605E"/>
            </a:solidFill>
          </a:ln>
        </p:spPr>
      </p:pic>
      <p:sp>
        <p:nvSpPr>
          <p:cNvPr id="9" name="TextBox 8"/>
          <p:cNvSpPr txBox="1"/>
          <p:nvPr/>
        </p:nvSpPr>
        <p:spPr>
          <a:xfrm>
            <a:off x="8014033" y="3450558"/>
            <a:ext cx="3619305" cy="2585323"/>
          </a:xfrm>
          <a:prstGeom prst="rect">
            <a:avLst/>
          </a:prstGeom>
          <a:noFill/>
        </p:spPr>
        <p:txBody>
          <a:bodyPr wrap="square" rtlCol="0">
            <a:spAutoFit/>
          </a:bodyPr>
          <a:lstStyle/>
          <a:p>
            <a:pPr algn="just"/>
            <a:r>
              <a:rPr lang="en-US" u="sng" dirty="0" smtClean="0"/>
              <a:t>New 4 Square and </a:t>
            </a:r>
            <a:r>
              <a:rPr lang="en-US" u="sng" dirty="0"/>
              <a:t>T</a:t>
            </a:r>
            <a:r>
              <a:rPr lang="en-US" u="sng" dirty="0" smtClean="0"/>
              <a:t>etherball Court </a:t>
            </a:r>
            <a:r>
              <a:rPr lang="en-US" dirty="0" smtClean="0"/>
              <a:t> A 52X52 foot  area was excavated and paved  near the location of the old IT portable (north of the Yellow </a:t>
            </a:r>
            <a:r>
              <a:rPr lang="en-US" dirty="0"/>
              <a:t>G</a:t>
            </a:r>
            <a:r>
              <a:rPr lang="en-US" dirty="0" smtClean="0"/>
              <a:t>ym covered area)  to make way for a new four square and tetherball court. This provides age appropriate play space for the younger students at WMS </a:t>
            </a:r>
            <a:endParaRPr lang="en-US" dirty="0"/>
          </a:p>
        </p:txBody>
      </p:sp>
      <p:sp>
        <p:nvSpPr>
          <p:cNvPr id="10" name="TextBox 9"/>
          <p:cNvSpPr txBox="1"/>
          <p:nvPr/>
        </p:nvSpPr>
        <p:spPr>
          <a:xfrm>
            <a:off x="1134890" y="5950624"/>
            <a:ext cx="2308389" cy="369332"/>
          </a:xfrm>
          <a:prstGeom prst="rect">
            <a:avLst/>
          </a:prstGeom>
          <a:noFill/>
        </p:spPr>
        <p:txBody>
          <a:bodyPr wrap="none" rtlCol="0">
            <a:spAutoFit/>
          </a:bodyPr>
          <a:lstStyle/>
          <a:p>
            <a:r>
              <a:rPr lang="en-US" dirty="0" smtClean="0"/>
              <a:t>Excavation of the area </a:t>
            </a:r>
            <a:endParaRPr lang="en-US" dirty="0"/>
          </a:p>
        </p:txBody>
      </p:sp>
      <p:sp>
        <p:nvSpPr>
          <p:cNvPr id="11" name="TextBox 10"/>
          <p:cNvSpPr txBox="1"/>
          <p:nvPr/>
        </p:nvSpPr>
        <p:spPr>
          <a:xfrm>
            <a:off x="4925889" y="5913097"/>
            <a:ext cx="1741182" cy="369332"/>
          </a:xfrm>
          <a:prstGeom prst="rect">
            <a:avLst/>
          </a:prstGeom>
          <a:noFill/>
        </p:spPr>
        <p:txBody>
          <a:bodyPr wrap="none" rtlCol="0">
            <a:spAutoFit/>
          </a:bodyPr>
          <a:lstStyle/>
          <a:p>
            <a:r>
              <a:rPr lang="en-US" dirty="0" smtClean="0"/>
              <a:t>The finished pad</a:t>
            </a:r>
            <a:endParaRPr lang="en-US" dirty="0"/>
          </a:p>
        </p:txBody>
      </p:sp>
    </p:spTree>
    <p:extLst>
      <p:ext uri="{BB962C8B-B14F-4D97-AF65-F5344CB8AC3E}">
        <p14:creationId xmlns:p14="http://schemas.microsoft.com/office/powerpoint/2010/main" val="3929454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498" y="1048324"/>
            <a:ext cx="6756246" cy="1500187"/>
          </a:xfrm>
        </p:spPr>
        <p:txBody>
          <a:bodyPr>
            <a:normAutofit/>
          </a:bodyPr>
          <a:lstStyle/>
          <a:p>
            <a:pPr>
              <a:spcBef>
                <a:spcPts val="600"/>
              </a:spcBef>
            </a:pPr>
            <a:r>
              <a:rPr lang="en-US" sz="1800" u="sng" dirty="0" smtClean="0">
                <a:solidFill>
                  <a:schemeClr val="tx1"/>
                </a:solidFill>
              </a:rPr>
              <a:t>Painting Primary School </a:t>
            </a:r>
          </a:p>
          <a:p>
            <a:pPr>
              <a:spcBef>
                <a:spcPts val="600"/>
              </a:spcBef>
            </a:pPr>
            <a:r>
              <a:rPr lang="en-US" sz="1800" dirty="0" smtClean="0">
                <a:solidFill>
                  <a:schemeClr val="tx1"/>
                </a:solidFill>
              </a:rPr>
              <a:t>Exterior painting at WPS was finished this summer. This was a 2 year endeavor started last summer and included repairs to the siding.  The entire perimeter of the school was painted and trimmed with the school colors. </a:t>
            </a:r>
            <a:endParaRPr lang="en-US" sz="1800" dirty="0">
              <a:solidFill>
                <a:schemeClr val="tx1"/>
              </a:solidFill>
            </a:endParaRPr>
          </a:p>
        </p:txBody>
      </p:sp>
      <p:sp>
        <p:nvSpPr>
          <p:cNvPr id="4" name="TextBox 3"/>
          <p:cNvSpPr txBox="1"/>
          <p:nvPr/>
        </p:nvSpPr>
        <p:spPr>
          <a:xfrm>
            <a:off x="327498" y="2551645"/>
            <a:ext cx="6956323" cy="1477328"/>
          </a:xfrm>
          <a:prstGeom prst="rect">
            <a:avLst/>
          </a:prstGeom>
          <a:noFill/>
        </p:spPr>
        <p:txBody>
          <a:bodyPr wrap="square" rtlCol="0">
            <a:spAutoFit/>
          </a:bodyPr>
          <a:lstStyle/>
          <a:p>
            <a:r>
              <a:rPr lang="en-US" u="sng" dirty="0" smtClean="0"/>
              <a:t>Locker Room Conversion WPS</a:t>
            </a:r>
            <a:r>
              <a:rPr lang="en-US" dirty="0" smtClean="0"/>
              <a:t>  After two years of work we have managed to convert the two locker rooms at the old Intermediate school (current WPS) to an art and music room. Tons of concrete and tile were excavated to complete this renovation. Additionally a bathroom was installed this summer in </a:t>
            </a:r>
            <a:r>
              <a:rPr lang="en-US" dirty="0"/>
              <a:t>the old laundry </a:t>
            </a:r>
            <a:r>
              <a:rPr lang="en-US" dirty="0" smtClean="0"/>
              <a:t>room to aid in student control.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225" y="4326763"/>
            <a:ext cx="2933820" cy="2245121"/>
          </a:xfrm>
          <a:prstGeom prst="rect">
            <a:avLst/>
          </a:prstGeom>
          <a:ln>
            <a:solidFill>
              <a:srgbClr val="60605E"/>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0409" y="3812146"/>
            <a:ext cx="3679651" cy="2759738"/>
          </a:xfrm>
          <a:prstGeom prst="rect">
            <a:avLst/>
          </a:prstGeom>
          <a:ln>
            <a:solidFill>
              <a:srgbClr val="60605E"/>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8024" y="4348876"/>
            <a:ext cx="2964010" cy="2223008"/>
          </a:xfrm>
          <a:prstGeom prst="rect">
            <a:avLst/>
          </a:prstGeom>
          <a:ln>
            <a:solidFill>
              <a:srgbClr val="60605E"/>
            </a:solid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0698" y="399244"/>
            <a:ext cx="4363558" cy="2691686"/>
          </a:xfrm>
          <a:prstGeom prst="rect">
            <a:avLst/>
          </a:prstGeom>
          <a:ln>
            <a:solidFill>
              <a:srgbClr val="60605E"/>
            </a:solidFill>
          </a:ln>
        </p:spPr>
      </p:pic>
      <p:sp>
        <p:nvSpPr>
          <p:cNvPr id="11" name="TextBox 10"/>
          <p:cNvSpPr txBox="1"/>
          <p:nvPr/>
        </p:nvSpPr>
        <p:spPr>
          <a:xfrm>
            <a:off x="200944" y="168412"/>
            <a:ext cx="3504677" cy="461665"/>
          </a:xfrm>
          <a:prstGeom prst="rect">
            <a:avLst/>
          </a:prstGeom>
          <a:noFill/>
        </p:spPr>
        <p:txBody>
          <a:bodyPr wrap="none" rtlCol="0">
            <a:spAutoFit/>
          </a:bodyPr>
          <a:lstStyle/>
          <a:p>
            <a:r>
              <a:rPr lang="en-US" sz="2400" i="1" dirty="0" smtClean="0"/>
              <a:t>Facilities Report Continued</a:t>
            </a:r>
            <a:endParaRPr lang="en-US" sz="2400" i="1" dirty="0"/>
          </a:p>
        </p:txBody>
      </p:sp>
    </p:spTree>
    <p:extLst>
      <p:ext uri="{BB962C8B-B14F-4D97-AF65-F5344CB8AC3E}">
        <p14:creationId xmlns:p14="http://schemas.microsoft.com/office/powerpoint/2010/main" val="1481606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6662" y="1025957"/>
            <a:ext cx="5826527" cy="1900911"/>
          </a:xfrm>
        </p:spPr>
        <p:txBody>
          <a:bodyPr>
            <a:normAutofit fontScale="92500" lnSpcReduction="10000"/>
          </a:bodyPr>
          <a:lstStyle/>
          <a:p>
            <a:pPr>
              <a:lnSpc>
                <a:spcPct val="120000"/>
              </a:lnSpc>
              <a:spcBef>
                <a:spcPts val="600"/>
              </a:spcBef>
            </a:pPr>
            <a:r>
              <a:rPr lang="en-US" sz="1800" u="sng" dirty="0" smtClean="0">
                <a:solidFill>
                  <a:schemeClr val="tx1"/>
                </a:solidFill>
              </a:rPr>
              <a:t>New Boilers</a:t>
            </a:r>
          </a:p>
          <a:p>
            <a:pPr>
              <a:lnSpc>
                <a:spcPct val="120000"/>
              </a:lnSpc>
              <a:spcBef>
                <a:spcPts val="600"/>
              </a:spcBef>
              <a:spcAft>
                <a:spcPts val="1200"/>
              </a:spcAft>
            </a:pPr>
            <a:r>
              <a:rPr lang="en-US" sz="1800" dirty="0" smtClean="0">
                <a:solidFill>
                  <a:schemeClr val="tx1"/>
                </a:solidFill>
              </a:rPr>
              <a:t>Two new Lockinvar Power-Fin 900,000 BTU boilers were added to the WMS gym. This included new circulating pumps, piping, exhaust stacks and electrical controls. These units replaced the old boilers that were damaged beyond repair and were installed over 25 years ago.  </a:t>
            </a:r>
            <a:endParaRPr lang="en-US" sz="1800"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2959" y="802629"/>
            <a:ext cx="4198629" cy="5598172"/>
          </a:xfrm>
          <a:prstGeom prst="rect">
            <a:avLst/>
          </a:prstGeom>
          <a:ln>
            <a:solidFill>
              <a:srgbClr val="60605E"/>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52" y="3322748"/>
            <a:ext cx="4232948" cy="3174710"/>
          </a:xfrm>
          <a:prstGeom prst="rect">
            <a:avLst/>
          </a:prstGeom>
          <a:ln>
            <a:solidFill>
              <a:srgbClr val="60605E"/>
            </a:solidFill>
          </a:ln>
        </p:spPr>
      </p:pic>
      <p:sp>
        <p:nvSpPr>
          <p:cNvPr id="8" name="TextBox 7"/>
          <p:cNvSpPr txBox="1"/>
          <p:nvPr/>
        </p:nvSpPr>
        <p:spPr>
          <a:xfrm>
            <a:off x="200944" y="168412"/>
            <a:ext cx="3504677" cy="461665"/>
          </a:xfrm>
          <a:prstGeom prst="rect">
            <a:avLst/>
          </a:prstGeom>
          <a:noFill/>
        </p:spPr>
        <p:txBody>
          <a:bodyPr wrap="none" rtlCol="0">
            <a:spAutoFit/>
          </a:bodyPr>
          <a:lstStyle/>
          <a:p>
            <a:r>
              <a:rPr lang="en-US" sz="2400" i="1" dirty="0" smtClean="0"/>
              <a:t>Facilities Report Continued</a:t>
            </a:r>
            <a:endParaRPr lang="en-US" sz="2400" i="1" dirty="0"/>
          </a:p>
        </p:txBody>
      </p:sp>
    </p:spTree>
    <p:extLst>
      <p:ext uri="{BB962C8B-B14F-4D97-AF65-F5344CB8AC3E}">
        <p14:creationId xmlns:p14="http://schemas.microsoft.com/office/powerpoint/2010/main" val="545759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4695" y="292264"/>
            <a:ext cx="3504677" cy="461665"/>
          </a:xfrm>
          <a:prstGeom prst="rect">
            <a:avLst/>
          </a:prstGeom>
          <a:noFill/>
        </p:spPr>
        <p:txBody>
          <a:bodyPr wrap="none" rtlCol="0">
            <a:spAutoFit/>
          </a:bodyPr>
          <a:lstStyle/>
          <a:p>
            <a:r>
              <a:rPr lang="en-US" sz="2400" i="1" u="sng" dirty="0" smtClean="0"/>
              <a:t>Facilities Report Continued</a:t>
            </a:r>
            <a:endParaRPr lang="en-US" sz="2400" i="1" u="sng" dirty="0"/>
          </a:p>
        </p:txBody>
      </p:sp>
      <p:pic>
        <p:nvPicPr>
          <p:cNvPr id="8" name="Picture 7"/>
          <p:cNvPicPr>
            <a:picLocks noChangeAspect="1"/>
          </p:cNvPicPr>
          <p:nvPr/>
        </p:nvPicPr>
        <p:blipFill>
          <a:blip r:embed="rId2"/>
          <a:stretch>
            <a:fillRect/>
          </a:stretch>
        </p:blipFill>
        <p:spPr>
          <a:xfrm>
            <a:off x="244695" y="2173424"/>
            <a:ext cx="5576555" cy="4186602"/>
          </a:xfrm>
          <a:prstGeom prst="rect">
            <a:avLst/>
          </a:prstGeom>
          <a:ln>
            <a:solidFill>
              <a:srgbClr val="60605E"/>
            </a:solidFill>
          </a:ln>
        </p:spPr>
      </p:pic>
      <p:pic>
        <p:nvPicPr>
          <p:cNvPr id="9" name="Picture 8"/>
          <p:cNvPicPr>
            <a:picLocks noChangeAspect="1"/>
          </p:cNvPicPr>
          <p:nvPr/>
        </p:nvPicPr>
        <p:blipFill>
          <a:blip r:embed="rId3"/>
          <a:stretch>
            <a:fillRect/>
          </a:stretch>
        </p:blipFill>
        <p:spPr>
          <a:xfrm>
            <a:off x="6529589" y="208431"/>
            <a:ext cx="4133735" cy="4673033"/>
          </a:xfrm>
          <a:prstGeom prst="rect">
            <a:avLst/>
          </a:prstGeom>
          <a:ln>
            <a:solidFill>
              <a:srgbClr val="60605E"/>
            </a:solidFill>
          </a:ln>
        </p:spPr>
      </p:pic>
      <p:sp>
        <p:nvSpPr>
          <p:cNvPr id="10" name="TextBox 9"/>
          <p:cNvSpPr txBox="1"/>
          <p:nvPr/>
        </p:nvSpPr>
        <p:spPr>
          <a:xfrm>
            <a:off x="6426558" y="4882698"/>
            <a:ext cx="4275785" cy="1477328"/>
          </a:xfrm>
          <a:prstGeom prst="rect">
            <a:avLst/>
          </a:prstGeom>
          <a:noFill/>
        </p:spPr>
        <p:txBody>
          <a:bodyPr wrap="square" rtlCol="0">
            <a:spAutoFit/>
          </a:bodyPr>
          <a:lstStyle/>
          <a:p>
            <a:pPr algn="just"/>
            <a:r>
              <a:rPr lang="en-US" dirty="0" smtClean="0"/>
              <a:t>Putting icing on the cake, a new flag pole was appropriately positioned and installed at the WMS office entrance . There are 36 cubic feet of concrete (approximately 4500 pounds) anchoring the pole.</a:t>
            </a:r>
            <a:endParaRPr lang="en-US" dirty="0"/>
          </a:p>
        </p:txBody>
      </p:sp>
      <p:sp>
        <p:nvSpPr>
          <p:cNvPr id="11" name="TextBox 10"/>
          <p:cNvSpPr txBox="1"/>
          <p:nvPr/>
        </p:nvSpPr>
        <p:spPr>
          <a:xfrm>
            <a:off x="244695" y="863512"/>
            <a:ext cx="5692466" cy="1200329"/>
          </a:xfrm>
          <a:prstGeom prst="rect">
            <a:avLst/>
          </a:prstGeom>
          <a:noFill/>
        </p:spPr>
        <p:txBody>
          <a:bodyPr wrap="square" rtlCol="0">
            <a:spAutoFit/>
          </a:bodyPr>
          <a:lstStyle/>
          <a:p>
            <a:r>
              <a:rPr lang="en-US" dirty="0" smtClean="0"/>
              <a:t>Two of our employees, Fernando Pavon and Mike Wilson  retired this summer and were given an appropriate send off to recognize their combined 25 years of service to the District. </a:t>
            </a:r>
            <a:endParaRPr lang="en-US" dirty="0"/>
          </a:p>
        </p:txBody>
      </p:sp>
    </p:spTree>
    <p:extLst>
      <p:ext uri="{BB962C8B-B14F-4D97-AF65-F5344CB8AC3E}">
        <p14:creationId xmlns:p14="http://schemas.microsoft.com/office/powerpoint/2010/main" val="2446872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3792" y="772733"/>
            <a:ext cx="10187188" cy="5550794"/>
          </a:xfrm>
        </p:spPr>
        <p:txBody>
          <a:bodyPr>
            <a:noAutofit/>
          </a:bodyPr>
          <a:lstStyle/>
          <a:p>
            <a:pPr algn="l"/>
            <a:r>
              <a:rPr lang="en-US" sz="1800" dirty="0" smtClean="0">
                <a:latin typeface="+mn-lt"/>
              </a:rPr>
              <a:t>It </a:t>
            </a:r>
            <a:r>
              <a:rPr lang="en-US" sz="1800" dirty="0">
                <a:latin typeface="+mn-lt"/>
              </a:rPr>
              <a:t>was a fast and furious (not the movie) summer that yielded numerous positive improvements throughout the District. Many projects were completed with great success but with that being said, we still have a long road in front of us. Not all of the projects scheduled for this summer were completed. We have some significant </a:t>
            </a:r>
            <a:r>
              <a:rPr lang="en-US" sz="1800" dirty="0" smtClean="0">
                <a:latin typeface="+mn-lt"/>
              </a:rPr>
              <a:t>repairs and improvements that </a:t>
            </a:r>
            <a:r>
              <a:rPr lang="en-US" sz="1800" dirty="0">
                <a:latin typeface="+mn-lt"/>
              </a:rPr>
              <a:t>will ebb into the fall before they are complete.</a:t>
            </a:r>
            <a:br>
              <a:rPr lang="en-US" sz="1800" dirty="0">
                <a:latin typeface="+mn-lt"/>
              </a:rPr>
            </a:br>
            <a:r>
              <a:rPr lang="en-US" sz="1800" dirty="0" smtClean="0">
                <a:latin typeface="+mn-lt"/>
              </a:rPr>
              <a:t/>
            </a:r>
            <a:br>
              <a:rPr lang="en-US" sz="1800" dirty="0" smtClean="0">
                <a:latin typeface="+mn-lt"/>
              </a:rPr>
            </a:br>
            <a:r>
              <a:rPr lang="en-US" sz="1800" dirty="0" smtClean="0">
                <a:latin typeface="+mn-lt"/>
              </a:rPr>
              <a:t>The entire Facilities team worked extremely hard over the summer cleaning, painting, making repairs, moving classrooms, deep cleaning classrooms, making repairs to doors, locks, hinges, plumbing, installing whiteboards and projectors, counter top replacements, sheetrock repairs, installing walls, light replacement  tile repairs and completing numerous work orders generated during the 16/17 school year.</a:t>
            </a:r>
            <a:br>
              <a:rPr lang="en-US" sz="1800" dirty="0" smtClean="0">
                <a:latin typeface="+mn-lt"/>
              </a:rPr>
            </a:br>
            <a:r>
              <a:rPr lang="en-US" sz="1800" dirty="0">
                <a:latin typeface="+mn-lt"/>
              </a:rPr>
              <a:t/>
            </a:r>
            <a:br>
              <a:rPr lang="en-US" sz="1800" dirty="0">
                <a:latin typeface="+mn-lt"/>
              </a:rPr>
            </a:br>
            <a:r>
              <a:rPr lang="en-US" sz="1800" dirty="0" smtClean="0">
                <a:latin typeface="+mn-lt"/>
              </a:rPr>
              <a:t>I </a:t>
            </a:r>
            <a:r>
              <a:rPr lang="en-US" sz="1800" dirty="0">
                <a:latin typeface="+mn-lt"/>
              </a:rPr>
              <a:t>am hesitant to specifically recognize </a:t>
            </a:r>
            <a:r>
              <a:rPr lang="en-US" sz="1800" dirty="0" smtClean="0">
                <a:latin typeface="+mn-lt"/>
              </a:rPr>
              <a:t>individuals </a:t>
            </a:r>
            <a:r>
              <a:rPr lang="en-US" sz="1800" dirty="0">
                <a:latin typeface="+mn-lt"/>
              </a:rPr>
              <a:t>in </a:t>
            </a:r>
            <a:r>
              <a:rPr lang="en-US" sz="1800" dirty="0" smtClean="0">
                <a:latin typeface="+mn-lt"/>
              </a:rPr>
              <a:t>the Facilities </a:t>
            </a:r>
            <a:r>
              <a:rPr lang="en-US" sz="1800" dirty="0">
                <a:latin typeface="+mn-lt"/>
              </a:rPr>
              <a:t>department </a:t>
            </a:r>
            <a:r>
              <a:rPr lang="en-US" sz="1800" dirty="0" smtClean="0">
                <a:latin typeface="+mn-lt"/>
              </a:rPr>
              <a:t>because my entire team dedicated their hearts and souls to ensure our schools were ready for kids. With that being said I can not let the over the top work of two of my staff go unrecognized . </a:t>
            </a:r>
            <a:br>
              <a:rPr lang="en-US" sz="1800" dirty="0" smtClean="0">
                <a:latin typeface="+mn-lt"/>
              </a:rPr>
            </a:br>
            <a:r>
              <a:rPr lang="en-US" sz="1800" dirty="0">
                <a:latin typeface="+mn-lt"/>
              </a:rPr>
              <a:t/>
            </a:r>
            <a:br>
              <a:rPr lang="en-US" sz="1800" dirty="0">
                <a:latin typeface="+mn-lt"/>
              </a:rPr>
            </a:br>
            <a:r>
              <a:rPr lang="en-US" sz="1800" dirty="0" smtClean="0">
                <a:latin typeface="+mn-lt"/>
              </a:rPr>
              <a:t>A special recognition go to Odie (Kevin Larson) and Brad Anderson for the truly superior work they did on the portables and painting of the entire Primary School campus. They are true craftsman in every sense of the word, their work was impeccable, demanding and detailed. Not to mention the fact that it was 90 + degrees weather most of the time they were completing this arduous work. Their superior skills and dedication to our schools is impressive and greatly appreciated.</a:t>
            </a:r>
            <a:br>
              <a:rPr lang="en-US" sz="1800" dirty="0" smtClean="0">
                <a:latin typeface="+mn-lt"/>
              </a:rPr>
            </a:br>
            <a:r>
              <a:rPr lang="en-US" sz="1800" dirty="0">
                <a:latin typeface="+mn-lt"/>
              </a:rPr>
              <a:t/>
            </a:r>
            <a:br>
              <a:rPr lang="en-US" sz="1800" dirty="0">
                <a:latin typeface="+mn-lt"/>
              </a:rPr>
            </a:br>
            <a:r>
              <a:rPr lang="en-US" sz="1800" dirty="0" smtClean="0">
                <a:latin typeface="+mn-lt"/>
              </a:rPr>
              <a:t>Next months report will contain standard facilities graphs and safety data from September 5th.</a:t>
            </a:r>
            <a:endParaRPr lang="en-US" sz="1800" dirty="0">
              <a:latin typeface="+mn-lt"/>
            </a:endParaRPr>
          </a:p>
        </p:txBody>
      </p:sp>
      <p:sp>
        <p:nvSpPr>
          <p:cNvPr id="5" name="TextBox 4"/>
          <p:cNvSpPr txBox="1"/>
          <p:nvPr/>
        </p:nvSpPr>
        <p:spPr>
          <a:xfrm>
            <a:off x="200944" y="168412"/>
            <a:ext cx="3504677" cy="461665"/>
          </a:xfrm>
          <a:prstGeom prst="rect">
            <a:avLst/>
          </a:prstGeom>
          <a:noFill/>
        </p:spPr>
        <p:txBody>
          <a:bodyPr wrap="none" rtlCol="0">
            <a:spAutoFit/>
          </a:bodyPr>
          <a:lstStyle/>
          <a:p>
            <a:r>
              <a:rPr lang="en-US" sz="2400" i="1" dirty="0" smtClean="0"/>
              <a:t>Facilities Report Continued</a:t>
            </a:r>
            <a:endParaRPr lang="en-US" sz="2400" i="1" dirty="0"/>
          </a:p>
        </p:txBody>
      </p:sp>
    </p:spTree>
    <p:extLst>
      <p:ext uri="{BB962C8B-B14F-4D97-AF65-F5344CB8AC3E}">
        <p14:creationId xmlns:p14="http://schemas.microsoft.com/office/powerpoint/2010/main" val="1579725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18905</TotalTime>
  <Words>937</Words>
  <Application>Microsoft Office PowerPoint</Application>
  <PresentationFormat>Widescreen</PresentationFormat>
  <Paragraphs>50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Woodland Public Schools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 was a fast and furious (not the movie) summer that yielded numerous positive improvements throughout the District. Many projects were completed with great success but with that being said, we still have a long road in front of us. Not all of the projects scheduled for this summer were completed. We have some significant repairs and improvements that will ebb into the fall before they are complete.  The entire Facilities team worked extremely hard over the summer cleaning, painting, making repairs, moving classrooms, deep cleaning classrooms, making repairs to doors, locks, hinges, plumbing, installing whiteboards and projectors, counter top replacements, sheetrock repairs, installing walls, light replacement  tile repairs and completing numerous work orders generated during the 16/17 school year.  I am hesitant to specifically recognize individuals in the Facilities department because my entire team dedicated their hearts and souls to ensure our schools were ready for kids. With that being said I can not let the over the top work of two of my staff go unrecognized .   A special recognition go to Odie (Kevin Larson) and Brad Anderson for the truly superior work they did on the portables and painting of the entire Primary School campus. They are true craftsman in every sense of the word, their work was impeccable, demanding and detailed. Not to mention the fact that it was 90 + degrees weather most of the time they were completing this arduous work. Their superior skills and dedication to our schools is impressive and greatly appreciated.  Next months report will contain standard facilities graphs and safety data from September 5th.</vt:lpstr>
    </vt:vector>
  </TitlesOfParts>
  <Company>Woodland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Landrigan, Scott</cp:lastModifiedBy>
  <cp:revision>283</cp:revision>
  <cp:lastPrinted>2017-06-21T00:22:01Z</cp:lastPrinted>
  <dcterms:created xsi:type="dcterms:W3CDTF">2016-04-19T23:51:26Z</dcterms:created>
  <dcterms:modified xsi:type="dcterms:W3CDTF">2017-09-20T00:42:38Z</dcterms:modified>
</cp:coreProperties>
</file>